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1" r:id="rId5"/>
    <p:sldId id="263" r:id="rId6"/>
    <p:sldId id="264" r:id="rId7"/>
    <p:sldId id="273" r:id="rId8"/>
    <p:sldId id="266" r:id="rId9"/>
    <p:sldId id="267" r:id="rId10"/>
    <p:sldId id="268" r:id="rId11"/>
    <p:sldId id="269" r:id="rId12"/>
    <p:sldId id="271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ePack by Diakov" initials="RbD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2D2D"/>
    <a:srgbClr val="D9F7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342" autoAdjust="0"/>
  </p:normalViewPr>
  <p:slideViewPr>
    <p:cSldViewPr snapToGrid="0" snapToObjects="1">
      <p:cViewPr>
        <p:scale>
          <a:sx n="76" d="100"/>
          <a:sy n="76" d="100"/>
        </p:scale>
        <p:origin x="-11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DFC6-8F3E-0A42-A144-BD09D1685E4A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0779-713A-5C4B-BC2C-CC5CEE6BE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50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DFC6-8F3E-0A42-A144-BD09D1685E4A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0779-713A-5C4B-BC2C-CC5CEE6BE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110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DFC6-8F3E-0A42-A144-BD09D1685E4A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0779-713A-5C4B-BC2C-CC5CEE6BE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948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DFC6-8F3E-0A42-A144-BD09D1685E4A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0779-713A-5C4B-BC2C-CC5CEE6BE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290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DFC6-8F3E-0A42-A144-BD09D1685E4A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0779-713A-5C4B-BC2C-CC5CEE6BE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835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DFC6-8F3E-0A42-A144-BD09D1685E4A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0779-713A-5C4B-BC2C-CC5CEE6BE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315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DFC6-8F3E-0A42-A144-BD09D1685E4A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0779-713A-5C4B-BC2C-CC5CEE6BE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29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DFC6-8F3E-0A42-A144-BD09D1685E4A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0779-713A-5C4B-BC2C-CC5CEE6BE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169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DFC6-8F3E-0A42-A144-BD09D1685E4A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0779-713A-5C4B-BC2C-CC5CEE6BE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18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DFC6-8F3E-0A42-A144-BD09D1685E4A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0779-713A-5C4B-BC2C-CC5CEE6BE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10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DFC6-8F3E-0A42-A144-BD09D1685E4A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0779-713A-5C4B-BC2C-CC5CEE6BE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004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61DFC6-8F3E-0A42-A144-BD09D1685E4A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B0779-713A-5C4B-BC2C-CC5CEE6BE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080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3429" y="1199477"/>
            <a:ext cx="7242627" cy="2193237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dirty="0" smtClean="0">
                <a:latin typeface="Trebuchet MS"/>
                <a:cs typeface="Trebuchet MS"/>
              </a:rPr>
              <a:t>Inherent motivations and impediments to the adoption of innovative practices and technologies by farmers: An empirical analysis from northern Ghana</a:t>
            </a:r>
            <a:endParaRPr lang="en-US" sz="3200" dirty="0">
              <a:latin typeface="Trebuchet MS"/>
              <a:cs typeface="Trebuchet M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3429" y="3924904"/>
            <a:ext cx="7108371" cy="1076477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S. Mellon-</a:t>
            </a:r>
            <a:r>
              <a:rPr lang="en-US" sz="2000" dirty="0" err="1" smtClean="0"/>
              <a:t>Bedi</a:t>
            </a:r>
            <a:r>
              <a:rPr lang="en-US" sz="2000" dirty="0" smtClean="0"/>
              <a:t> ; K. </a:t>
            </a:r>
            <a:r>
              <a:rPr lang="en-US" sz="2000" dirty="0" err="1" smtClean="0"/>
              <a:t>Descheemaeker</a:t>
            </a:r>
            <a:r>
              <a:rPr lang="en-US" sz="2000" dirty="0" smtClean="0"/>
              <a:t> ; B. </a:t>
            </a:r>
            <a:r>
              <a:rPr lang="en-US" sz="2000" dirty="0" err="1" smtClean="0"/>
              <a:t>Hundie</a:t>
            </a:r>
            <a:r>
              <a:rPr lang="en-US" sz="2000" dirty="0" smtClean="0"/>
              <a:t> </a:t>
            </a:r>
            <a:r>
              <a:rPr lang="en-US" sz="2000" dirty="0" err="1" smtClean="0"/>
              <a:t>Kotu</a:t>
            </a:r>
            <a:r>
              <a:rPr lang="en-US" sz="2000" dirty="0" smtClean="0"/>
              <a:t> ; S. </a:t>
            </a:r>
            <a:r>
              <a:rPr lang="en-US" sz="2000" dirty="0" err="1" smtClean="0"/>
              <a:t>Frimpong</a:t>
            </a:r>
            <a:r>
              <a:rPr lang="en-US" sz="2000" dirty="0" smtClean="0"/>
              <a:t> ; J.C.J. Groot </a:t>
            </a:r>
            <a:endParaRPr lang="en-US" sz="2000" dirty="0"/>
          </a:p>
        </p:txBody>
      </p:sp>
      <p:pic>
        <p:nvPicPr>
          <p:cNvPr id="9" name="Picture 8" descr="Screen Shot 2016-12-06 at 3.44.13 AM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2289" y="5303396"/>
            <a:ext cx="3497364" cy="692604"/>
          </a:xfrm>
          <a:prstGeom prst="rect">
            <a:avLst/>
          </a:prstGeom>
        </p:spPr>
      </p:pic>
      <p:pic>
        <p:nvPicPr>
          <p:cNvPr id="11" name="Picture 10" descr="AfricaRising_reportbanner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84602"/>
            <a:ext cx="9144000" cy="128407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896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" y="6255766"/>
            <a:ext cx="9144000" cy="602234"/>
          </a:xfrm>
          <a:prstGeom prst="rect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	             </a:t>
            </a:r>
            <a:r>
              <a:rPr lang="en-US" sz="1200" dirty="0" smtClean="0"/>
              <a:t>	      			            	</a:t>
            </a:r>
            <a:endParaRPr lang="en-US" sz="1200" dirty="0"/>
          </a:p>
        </p:txBody>
      </p:sp>
      <p:sp>
        <p:nvSpPr>
          <p:cNvPr id="5" name="Process 4"/>
          <p:cNvSpPr/>
          <p:nvPr/>
        </p:nvSpPr>
        <p:spPr>
          <a:xfrm>
            <a:off x="361663" y="6447883"/>
            <a:ext cx="1279524" cy="317509"/>
          </a:xfrm>
          <a:prstGeom prst="flowChartProcess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Introduction</a:t>
            </a:r>
            <a:endParaRPr lang="en-US" sz="1100" dirty="0"/>
          </a:p>
        </p:txBody>
      </p:sp>
      <p:sp>
        <p:nvSpPr>
          <p:cNvPr id="6" name="Process 5"/>
          <p:cNvSpPr/>
          <p:nvPr/>
        </p:nvSpPr>
        <p:spPr>
          <a:xfrm>
            <a:off x="1995679" y="6447883"/>
            <a:ext cx="1652555" cy="317509"/>
          </a:xfrm>
          <a:prstGeom prst="flowChartProcess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Conceptual framework</a:t>
            </a:r>
            <a:endParaRPr lang="en-US" sz="1100" dirty="0"/>
          </a:p>
        </p:txBody>
      </p:sp>
      <p:sp>
        <p:nvSpPr>
          <p:cNvPr id="7" name="Process 6"/>
          <p:cNvSpPr/>
          <p:nvPr/>
        </p:nvSpPr>
        <p:spPr>
          <a:xfrm>
            <a:off x="4037041" y="6447883"/>
            <a:ext cx="1575697" cy="317509"/>
          </a:xfrm>
          <a:prstGeom prst="flowChartProcess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Material and Methods</a:t>
            </a:r>
            <a:endParaRPr lang="en-US" sz="1100" dirty="0"/>
          </a:p>
        </p:txBody>
      </p:sp>
      <p:sp>
        <p:nvSpPr>
          <p:cNvPr id="8" name="Process 7"/>
          <p:cNvSpPr/>
          <p:nvPr/>
        </p:nvSpPr>
        <p:spPr>
          <a:xfrm>
            <a:off x="6079243" y="6447883"/>
            <a:ext cx="1343210" cy="317509"/>
          </a:xfrm>
          <a:prstGeom prst="flowChartProcess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Results</a:t>
            </a:r>
            <a:endParaRPr lang="en-US" sz="1600" b="1" dirty="0"/>
          </a:p>
        </p:txBody>
      </p:sp>
      <p:sp>
        <p:nvSpPr>
          <p:cNvPr id="9" name="Process 8"/>
          <p:cNvSpPr/>
          <p:nvPr/>
        </p:nvSpPr>
        <p:spPr>
          <a:xfrm>
            <a:off x="7707507" y="6447883"/>
            <a:ext cx="1150108" cy="317509"/>
          </a:xfrm>
          <a:prstGeom prst="flowChartProcess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Conclusion</a:t>
            </a:r>
            <a:endParaRPr lang="en-US" sz="1100" dirty="0"/>
          </a:p>
        </p:txBody>
      </p:sp>
      <p:pic>
        <p:nvPicPr>
          <p:cNvPr id="13" name="Picture 12" descr="AfricaRising_reportbanner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7523"/>
            <a:ext cx="9144000" cy="1284079"/>
          </a:xfrm>
          <a:prstGeom prst="rect">
            <a:avLst/>
          </a:prstGeom>
          <a:noFill/>
        </p:spPr>
      </p:pic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3781883"/>
              </p:ext>
            </p:extLst>
          </p:nvPr>
        </p:nvGraphicFramePr>
        <p:xfrm>
          <a:off x="425244" y="1914440"/>
          <a:ext cx="7479576" cy="3934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7995"/>
                <a:gridCol w="1597648"/>
                <a:gridCol w="1761242"/>
                <a:gridCol w="1792691"/>
              </a:tblGrid>
              <a:tr h="281043">
                <a:tc rowSpan="2">
                  <a:txBody>
                    <a:bodyPr/>
                    <a:lstStyle/>
                    <a:p>
                      <a:r>
                        <a:rPr lang="en-US" sz="1200" dirty="0" smtClean="0"/>
                        <a:t>Motivational</a:t>
                      </a:r>
                      <a:r>
                        <a:rPr lang="en-US" sz="1200" baseline="0" dirty="0" smtClean="0"/>
                        <a:t> factors</a:t>
                      </a:r>
                      <a:endParaRPr lang="en-US" sz="12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200" dirty="0" smtClean="0"/>
                        <a:t>Impeding</a:t>
                      </a:r>
                      <a:r>
                        <a:rPr lang="en-US" sz="1200" baseline="0" dirty="0" smtClean="0"/>
                        <a:t> factors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81043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Uncertainty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Lack of social support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Resource constraint</a:t>
                      </a:r>
                      <a:endParaRPr lang="en-US" sz="1200" dirty="0"/>
                    </a:p>
                  </a:txBody>
                  <a:tcPr/>
                </a:tc>
              </a:tr>
              <a:tr h="281043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Upper West region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 dirty="0"/>
                    </a:p>
                  </a:txBody>
                  <a:tcPr/>
                </a:tc>
              </a:tr>
              <a:tr h="281043">
                <a:tc>
                  <a:txBody>
                    <a:bodyPr/>
                    <a:lstStyle/>
                    <a:p>
                      <a:r>
                        <a:rPr lang="en-US" sz="1200" smtClean="0"/>
                        <a:t>Eco-satisfaction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-0.13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-0.08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-0.10</a:t>
                      </a:r>
                      <a:endParaRPr lang="en-US" sz="1200" dirty="0"/>
                    </a:p>
                  </a:txBody>
                  <a:tcPr/>
                </a:tc>
              </a:tr>
              <a:tr h="281043">
                <a:tc>
                  <a:txBody>
                    <a:bodyPr/>
                    <a:lstStyle/>
                    <a:p>
                      <a:r>
                        <a:rPr lang="en-US" sz="1200" smtClean="0"/>
                        <a:t>Eco-diversity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-0.20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rgbClr val="FF0000"/>
                          </a:solidFill>
                        </a:rPr>
                        <a:t>-0.30***</a:t>
                      </a:r>
                      <a:endParaRPr lang="en-US" sz="12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rgbClr val="FF0000"/>
                          </a:solidFill>
                        </a:rPr>
                        <a:t>-0.40***</a:t>
                      </a:r>
                      <a:endParaRPr lang="en-US" sz="12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281043">
                <a:tc>
                  <a:txBody>
                    <a:bodyPr/>
                    <a:lstStyle/>
                    <a:p>
                      <a:r>
                        <a:rPr lang="en-US" sz="1200" smtClean="0"/>
                        <a:t>Eco-efficiency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-0.13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0.17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-0.25</a:t>
                      </a:r>
                      <a:endParaRPr lang="en-US" sz="1200" dirty="0"/>
                    </a:p>
                  </a:txBody>
                  <a:tcPr/>
                </a:tc>
              </a:tr>
              <a:tr h="281043">
                <a:tc>
                  <a:txBody>
                    <a:bodyPr/>
                    <a:lstStyle/>
                    <a:p>
                      <a:r>
                        <a:rPr lang="en-US" sz="1200" b="1" smtClean="0"/>
                        <a:t>Upper East</a:t>
                      </a:r>
                      <a:r>
                        <a:rPr lang="en-US" sz="1200" b="1" baseline="0" smtClean="0"/>
                        <a:t> region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 dirty="0"/>
                    </a:p>
                  </a:txBody>
                  <a:tcPr/>
                </a:tc>
              </a:tr>
              <a:tr h="281043">
                <a:tc>
                  <a:txBody>
                    <a:bodyPr/>
                    <a:lstStyle/>
                    <a:p>
                      <a:r>
                        <a:rPr lang="en-US" sz="1200" smtClean="0"/>
                        <a:t>Eco-satisfaction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0.54***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0.39***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0.43**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281043">
                <a:tc>
                  <a:txBody>
                    <a:bodyPr/>
                    <a:lstStyle/>
                    <a:p>
                      <a:r>
                        <a:rPr lang="en-US" sz="1200" smtClean="0"/>
                        <a:t>Eco-diversity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-0.46**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-0.59**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-0.63**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281043">
                <a:tc>
                  <a:txBody>
                    <a:bodyPr/>
                    <a:lstStyle/>
                    <a:p>
                      <a:r>
                        <a:rPr lang="en-US" sz="1200" smtClean="0"/>
                        <a:t>Eco-efficiency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0.37***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0.31***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0.33***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281043">
                <a:tc>
                  <a:txBody>
                    <a:bodyPr/>
                    <a:lstStyle/>
                    <a:p>
                      <a:r>
                        <a:rPr lang="en-US" sz="1200" b="1" smtClean="0"/>
                        <a:t>Northern</a:t>
                      </a:r>
                      <a:r>
                        <a:rPr lang="en-US" sz="1200" b="1" baseline="0" smtClean="0"/>
                        <a:t> region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281043">
                <a:tc>
                  <a:txBody>
                    <a:bodyPr/>
                    <a:lstStyle/>
                    <a:p>
                      <a:r>
                        <a:rPr lang="en-US" sz="1200" smtClean="0"/>
                        <a:t>Eco-satisfaction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-0.09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0.05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0.04</a:t>
                      </a:r>
                      <a:endParaRPr lang="en-US" sz="1200" dirty="0"/>
                    </a:p>
                  </a:txBody>
                  <a:tcPr/>
                </a:tc>
              </a:tr>
              <a:tr h="281043">
                <a:tc>
                  <a:txBody>
                    <a:bodyPr/>
                    <a:lstStyle/>
                    <a:p>
                      <a:r>
                        <a:rPr lang="en-US" sz="1200" smtClean="0"/>
                        <a:t>Eco-diversity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0.02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0.09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0.01</a:t>
                      </a:r>
                      <a:endParaRPr lang="en-US" sz="1200" dirty="0"/>
                    </a:p>
                  </a:txBody>
                  <a:tcPr/>
                </a:tc>
              </a:tr>
              <a:tr h="28104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Eco-efficiency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0.18*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0.04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0.13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25244" y="1206556"/>
            <a:ext cx="80429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§"/>
            </a:pPr>
            <a:r>
              <a:rPr lang="en-US" sz="2000" b="1" dirty="0" smtClean="0"/>
              <a:t>Relationship between motivations and perceived impediments to the </a:t>
            </a:r>
          </a:p>
          <a:p>
            <a:r>
              <a:rPr lang="en-US" sz="2000" b="1" dirty="0" smtClean="0"/>
              <a:t>      adoption of SIPs at regional level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18487" y="5849041"/>
            <a:ext cx="6083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***,**,and * denote statistical significance at 1%, 5%, and 10%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87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7731"/>
            <a:ext cx="8229600" cy="4278156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The study confirms that farmers are more motivated more by non-financial benefits, beside economic reasons</a:t>
            </a:r>
          </a:p>
          <a:p>
            <a:r>
              <a:rPr lang="en-US" sz="2400" dirty="0" smtClean="0"/>
              <a:t>Farmers are motivated by wide range of inherent motivations (</a:t>
            </a:r>
            <a:r>
              <a:rPr lang="en-US" sz="2400" i="1" dirty="0" smtClean="0"/>
              <a:t>eco-satisfaction, eco-diversity</a:t>
            </a:r>
            <a:r>
              <a:rPr lang="en-US" sz="2400" dirty="0" smtClean="0"/>
              <a:t>), besides economic motivation (</a:t>
            </a:r>
            <a:r>
              <a:rPr lang="en-US" sz="2400" i="1" dirty="0" smtClean="0"/>
              <a:t>eco-efficiency</a:t>
            </a:r>
            <a:r>
              <a:rPr lang="en-US" sz="2400" dirty="0" smtClean="0"/>
              <a:t>).</a:t>
            </a:r>
          </a:p>
          <a:p>
            <a:r>
              <a:rPr lang="en-US" sz="2400" i="1" dirty="0" smtClean="0">
                <a:solidFill>
                  <a:srgbClr val="000000"/>
                </a:solidFill>
              </a:rPr>
              <a:t>Uncertainty, lack of social supports</a:t>
            </a:r>
            <a:r>
              <a:rPr lang="en-US" sz="2400" dirty="0" smtClean="0">
                <a:solidFill>
                  <a:srgbClr val="000000"/>
                </a:solidFill>
              </a:rPr>
              <a:t>, and </a:t>
            </a:r>
            <a:r>
              <a:rPr lang="en-US" sz="2400" i="1" dirty="0" smtClean="0">
                <a:solidFill>
                  <a:srgbClr val="000000"/>
                </a:solidFill>
              </a:rPr>
              <a:t>resources constraints </a:t>
            </a:r>
            <a:r>
              <a:rPr lang="en-US" sz="2400" dirty="0" smtClean="0">
                <a:solidFill>
                  <a:srgbClr val="000000"/>
                </a:solidFill>
              </a:rPr>
              <a:t>are the impediments to the adoption of SIPs.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0000"/>
                </a:solidFill>
              </a:rPr>
              <a:t> </a:t>
            </a:r>
          </a:p>
          <a:p>
            <a:pPr>
              <a:buFont typeface="Wingdings" charset="2"/>
              <a:buChar char="§"/>
            </a:pPr>
            <a:r>
              <a:rPr lang="en-US" sz="2400" dirty="0" smtClean="0">
                <a:solidFill>
                  <a:srgbClr val="FF0000"/>
                </a:solidFill>
              </a:rPr>
              <a:t>What are the implications of study</a:t>
            </a:r>
            <a:r>
              <a:rPr lang="en-US" sz="2400" dirty="0">
                <a:solidFill>
                  <a:srgbClr val="FF0000"/>
                </a:solidFill>
              </a:rPr>
              <a:t>?</a:t>
            </a:r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en-US" sz="2400" dirty="0" smtClean="0">
                <a:solidFill>
                  <a:srgbClr val="000000"/>
                </a:solidFill>
              </a:rPr>
              <a:t>Motivations and impediments ought to be factored in the design of technologies and outreach programs</a:t>
            </a:r>
            <a:endParaRPr lang="en-US" sz="2400" dirty="0">
              <a:solidFill>
                <a:srgbClr val="000000"/>
              </a:solidFill>
            </a:endParaRPr>
          </a:p>
          <a:p>
            <a:r>
              <a:rPr lang="en-US" sz="2400" dirty="0" smtClean="0">
                <a:solidFill>
                  <a:srgbClr val="000000"/>
                </a:solidFill>
              </a:rPr>
              <a:t>Varied extension techniques(e.g. farmer field school, innovation platforms, farmer-led experiments, etc.)  can play a significant role in this regard.</a:t>
            </a:r>
            <a:endParaRPr lang="en-US" sz="2400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endParaRPr lang="en-US" sz="1000" dirty="0"/>
          </a:p>
        </p:txBody>
      </p:sp>
      <p:sp>
        <p:nvSpPr>
          <p:cNvPr id="4" name="Rectangle 3"/>
          <p:cNvSpPr/>
          <p:nvPr/>
        </p:nvSpPr>
        <p:spPr>
          <a:xfrm>
            <a:off x="1" y="6255766"/>
            <a:ext cx="9144000" cy="602234"/>
          </a:xfrm>
          <a:prstGeom prst="rect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	             </a:t>
            </a:r>
            <a:r>
              <a:rPr lang="en-US" sz="1200" dirty="0" smtClean="0"/>
              <a:t>	      			            	</a:t>
            </a:r>
            <a:endParaRPr lang="en-US" sz="1200" dirty="0"/>
          </a:p>
        </p:txBody>
      </p:sp>
      <p:sp>
        <p:nvSpPr>
          <p:cNvPr id="5" name="Process 4"/>
          <p:cNvSpPr/>
          <p:nvPr/>
        </p:nvSpPr>
        <p:spPr>
          <a:xfrm>
            <a:off x="361663" y="6447883"/>
            <a:ext cx="1279524" cy="317509"/>
          </a:xfrm>
          <a:prstGeom prst="flowChartProcess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Introduction</a:t>
            </a:r>
            <a:endParaRPr lang="en-US" sz="1100" dirty="0"/>
          </a:p>
        </p:txBody>
      </p:sp>
      <p:sp>
        <p:nvSpPr>
          <p:cNvPr id="6" name="Process 5"/>
          <p:cNvSpPr/>
          <p:nvPr/>
        </p:nvSpPr>
        <p:spPr>
          <a:xfrm>
            <a:off x="1995679" y="6447883"/>
            <a:ext cx="1652555" cy="317509"/>
          </a:xfrm>
          <a:prstGeom prst="flowChartProcess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Conceptual framework</a:t>
            </a:r>
            <a:endParaRPr lang="en-US" sz="1100" dirty="0"/>
          </a:p>
        </p:txBody>
      </p:sp>
      <p:sp>
        <p:nvSpPr>
          <p:cNvPr id="7" name="Process 6"/>
          <p:cNvSpPr/>
          <p:nvPr/>
        </p:nvSpPr>
        <p:spPr>
          <a:xfrm>
            <a:off x="4037041" y="6447883"/>
            <a:ext cx="1575697" cy="317509"/>
          </a:xfrm>
          <a:prstGeom prst="flowChartProcess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Material and Methods</a:t>
            </a:r>
            <a:endParaRPr lang="en-US" sz="1100" dirty="0"/>
          </a:p>
        </p:txBody>
      </p:sp>
      <p:sp>
        <p:nvSpPr>
          <p:cNvPr id="8" name="Process 7"/>
          <p:cNvSpPr/>
          <p:nvPr/>
        </p:nvSpPr>
        <p:spPr>
          <a:xfrm>
            <a:off x="6079243" y="6447883"/>
            <a:ext cx="1343210" cy="317509"/>
          </a:xfrm>
          <a:prstGeom prst="flowChartProcess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Results</a:t>
            </a:r>
            <a:endParaRPr lang="en-US" sz="1100" dirty="0"/>
          </a:p>
        </p:txBody>
      </p:sp>
      <p:sp>
        <p:nvSpPr>
          <p:cNvPr id="9" name="Process 8"/>
          <p:cNvSpPr/>
          <p:nvPr/>
        </p:nvSpPr>
        <p:spPr>
          <a:xfrm>
            <a:off x="7707507" y="6447883"/>
            <a:ext cx="1150108" cy="317509"/>
          </a:xfrm>
          <a:prstGeom prst="flowChartProcess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Conclusion</a:t>
            </a:r>
            <a:endParaRPr lang="en-US" sz="1600" b="1" dirty="0"/>
          </a:p>
        </p:txBody>
      </p:sp>
      <p:pic>
        <p:nvPicPr>
          <p:cNvPr id="10" name="Picture 9" descr="AfricaRising_reportbanner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7523"/>
            <a:ext cx="9144000" cy="1284079"/>
          </a:xfrm>
          <a:prstGeom prst="rect">
            <a:avLst/>
          </a:prstGeom>
          <a:noFill/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169630" y="1069540"/>
            <a:ext cx="6416256" cy="56819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Conclusion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65004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7731"/>
            <a:ext cx="8229600" cy="404419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endParaRPr lang="en-US" sz="1000" dirty="0"/>
          </a:p>
        </p:txBody>
      </p:sp>
      <p:pic>
        <p:nvPicPr>
          <p:cNvPr id="10" name="Picture 9" descr="AfricaRising_reportbanner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7523"/>
            <a:ext cx="9144000" cy="1284079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361663" y="1945414"/>
            <a:ext cx="84959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79966" y="1206556"/>
            <a:ext cx="8229600" cy="882387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Thank you </a:t>
            </a:r>
            <a:br>
              <a:rPr lang="en-US" dirty="0">
                <a:solidFill>
                  <a:schemeClr val="tx2">
                    <a:lumMod val="75000"/>
                  </a:schemeClr>
                </a:solidFill>
              </a:rPr>
            </a:br>
            <a:endParaRPr lang="en-US" dirty="0"/>
          </a:p>
        </p:txBody>
      </p:sp>
      <p:pic>
        <p:nvPicPr>
          <p:cNvPr id="5" name="Picture 4" descr="IMG-20150820-WA000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04847"/>
            <a:ext cx="9144000" cy="5053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71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06556"/>
            <a:ext cx="8097808" cy="681848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>
                <a:solidFill>
                  <a:srgbClr val="000000"/>
                </a:solidFill>
                <a:latin typeface="Trebuchet MS"/>
                <a:cs typeface="Trebuchet MS"/>
              </a:rPr>
              <a:t>Outline</a:t>
            </a:r>
            <a:endParaRPr lang="en-US" sz="2400" dirty="0">
              <a:solidFill>
                <a:srgbClr val="000000"/>
              </a:solidFill>
              <a:latin typeface="Trebuchet MS"/>
              <a:cs typeface="Trebuchet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8404"/>
            <a:ext cx="8229600" cy="3535772"/>
          </a:xfrm>
        </p:spPr>
        <p:txBody>
          <a:bodyPr>
            <a:normAutofit/>
          </a:bodyPr>
          <a:lstStyle/>
          <a:p>
            <a:pPr>
              <a:lnSpc>
                <a:spcPct val="140000"/>
              </a:lnSpc>
              <a:buFont typeface="Wingdings" charset="2"/>
              <a:buChar char="v"/>
            </a:pPr>
            <a:r>
              <a:rPr lang="en-US" sz="2400" dirty="0" smtClean="0">
                <a:latin typeface="Trebuchet MS"/>
                <a:cs typeface="Trebuchet MS"/>
              </a:rPr>
              <a:t>Introduction</a:t>
            </a:r>
          </a:p>
          <a:p>
            <a:pPr>
              <a:lnSpc>
                <a:spcPct val="140000"/>
              </a:lnSpc>
              <a:buFont typeface="Wingdings" charset="2"/>
              <a:buChar char="v"/>
            </a:pPr>
            <a:r>
              <a:rPr lang="en-US" sz="2400" dirty="0" smtClean="0">
                <a:latin typeface="Trebuchet MS"/>
                <a:cs typeface="Trebuchet MS"/>
              </a:rPr>
              <a:t>Material and Methods</a:t>
            </a:r>
          </a:p>
          <a:p>
            <a:pPr>
              <a:lnSpc>
                <a:spcPct val="140000"/>
              </a:lnSpc>
              <a:buFont typeface="Wingdings" charset="2"/>
              <a:buChar char="v"/>
            </a:pPr>
            <a:r>
              <a:rPr lang="en-US" sz="2400" dirty="0" smtClean="0">
                <a:latin typeface="Trebuchet MS"/>
                <a:cs typeface="Trebuchet MS"/>
              </a:rPr>
              <a:t>Results</a:t>
            </a:r>
          </a:p>
          <a:p>
            <a:pPr>
              <a:lnSpc>
                <a:spcPct val="140000"/>
              </a:lnSpc>
              <a:buFont typeface="Wingdings" charset="2"/>
              <a:buChar char="v"/>
            </a:pPr>
            <a:r>
              <a:rPr lang="en-US" sz="2400" dirty="0" smtClean="0">
                <a:latin typeface="Trebuchet MS"/>
                <a:cs typeface="Trebuchet MS"/>
              </a:rPr>
              <a:t>Conclusion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endParaRPr lang="en-US" sz="1000" dirty="0"/>
          </a:p>
        </p:txBody>
      </p:sp>
      <p:sp>
        <p:nvSpPr>
          <p:cNvPr id="4" name="Rectangle 3"/>
          <p:cNvSpPr/>
          <p:nvPr/>
        </p:nvSpPr>
        <p:spPr>
          <a:xfrm>
            <a:off x="1" y="6255766"/>
            <a:ext cx="9144000" cy="602234"/>
          </a:xfrm>
          <a:prstGeom prst="rect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	             </a:t>
            </a:r>
            <a:r>
              <a:rPr lang="en-US" sz="1200" dirty="0" smtClean="0"/>
              <a:t>	      			            	</a:t>
            </a:r>
            <a:endParaRPr lang="en-US" sz="1200" dirty="0"/>
          </a:p>
        </p:txBody>
      </p:sp>
      <p:sp>
        <p:nvSpPr>
          <p:cNvPr id="5" name="Process 4"/>
          <p:cNvSpPr/>
          <p:nvPr/>
        </p:nvSpPr>
        <p:spPr>
          <a:xfrm>
            <a:off x="361663" y="6447883"/>
            <a:ext cx="1279524" cy="317509"/>
          </a:xfrm>
          <a:prstGeom prst="flowChartProcess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Introduction</a:t>
            </a:r>
            <a:endParaRPr lang="en-US" sz="1100" dirty="0"/>
          </a:p>
        </p:txBody>
      </p:sp>
      <p:sp>
        <p:nvSpPr>
          <p:cNvPr id="6" name="Process 5"/>
          <p:cNvSpPr/>
          <p:nvPr/>
        </p:nvSpPr>
        <p:spPr>
          <a:xfrm>
            <a:off x="1995679" y="6447883"/>
            <a:ext cx="1652555" cy="317509"/>
          </a:xfrm>
          <a:prstGeom prst="flowChartProcess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Conceptual framework</a:t>
            </a:r>
            <a:endParaRPr lang="en-US" sz="1100" dirty="0"/>
          </a:p>
        </p:txBody>
      </p:sp>
      <p:sp>
        <p:nvSpPr>
          <p:cNvPr id="7" name="Process 6"/>
          <p:cNvSpPr/>
          <p:nvPr/>
        </p:nvSpPr>
        <p:spPr>
          <a:xfrm>
            <a:off x="4037041" y="6447883"/>
            <a:ext cx="1575697" cy="317509"/>
          </a:xfrm>
          <a:prstGeom prst="flowChartProcess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Material </a:t>
            </a:r>
            <a:r>
              <a:rPr lang="en-US" sz="1100" b="1" dirty="0" smtClean="0"/>
              <a:t>and</a:t>
            </a:r>
            <a:r>
              <a:rPr lang="en-US" sz="1100" dirty="0" smtClean="0"/>
              <a:t> Methods</a:t>
            </a:r>
            <a:endParaRPr lang="en-US" sz="1100" dirty="0"/>
          </a:p>
        </p:txBody>
      </p:sp>
      <p:sp>
        <p:nvSpPr>
          <p:cNvPr id="8" name="Process 7"/>
          <p:cNvSpPr/>
          <p:nvPr/>
        </p:nvSpPr>
        <p:spPr>
          <a:xfrm>
            <a:off x="6079243" y="6447883"/>
            <a:ext cx="1343210" cy="317509"/>
          </a:xfrm>
          <a:prstGeom prst="flowChartProcess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Results</a:t>
            </a:r>
            <a:endParaRPr lang="en-US" sz="1100" dirty="0"/>
          </a:p>
        </p:txBody>
      </p:sp>
      <p:sp>
        <p:nvSpPr>
          <p:cNvPr id="9" name="Process 8"/>
          <p:cNvSpPr/>
          <p:nvPr/>
        </p:nvSpPr>
        <p:spPr>
          <a:xfrm>
            <a:off x="7707507" y="6447883"/>
            <a:ext cx="1150108" cy="317509"/>
          </a:xfrm>
          <a:prstGeom prst="flowChartProcess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Conclusion</a:t>
            </a:r>
            <a:endParaRPr lang="en-US" sz="1100" dirty="0"/>
          </a:p>
        </p:txBody>
      </p:sp>
      <p:pic>
        <p:nvPicPr>
          <p:cNvPr id="10" name="Picture 9" descr="AfricaRising_reportbanner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7523"/>
            <a:ext cx="9144000" cy="128407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96634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4981"/>
            <a:ext cx="8229600" cy="3826944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§"/>
            </a:pPr>
            <a:r>
              <a:rPr lang="en-US" sz="2400" dirty="0" smtClean="0"/>
              <a:t>Most adoption studies have focused on:</a:t>
            </a:r>
          </a:p>
          <a:p>
            <a:pPr lvl="1"/>
            <a:r>
              <a:rPr lang="en-US" sz="2000" i="1" dirty="0" smtClean="0"/>
              <a:t>Socio-economic factors </a:t>
            </a:r>
            <a:r>
              <a:rPr lang="en-US" sz="2000" dirty="0" smtClean="0"/>
              <a:t>(e.g. farm income, etc.)</a:t>
            </a:r>
          </a:p>
          <a:p>
            <a:pPr lvl="1"/>
            <a:r>
              <a:rPr lang="en-US" sz="2000" i="1" dirty="0" smtClean="0"/>
              <a:t>Demographic factors </a:t>
            </a:r>
            <a:r>
              <a:rPr lang="en-US" sz="2000" dirty="0" smtClean="0"/>
              <a:t>(gender of HH, age , etc.)</a:t>
            </a:r>
          </a:p>
          <a:p>
            <a:pPr>
              <a:buFont typeface="Wingdings" charset="2"/>
              <a:buChar char="§"/>
            </a:pPr>
            <a:r>
              <a:rPr lang="en-US" sz="2400" dirty="0" smtClean="0"/>
              <a:t>But less on inherent factors (</a:t>
            </a:r>
            <a:r>
              <a:rPr lang="en-US" sz="2400" i="1" dirty="0" smtClean="0">
                <a:solidFill>
                  <a:srgbClr val="000000"/>
                </a:solidFill>
              </a:rPr>
              <a:t>socio-physiological factors</a:t>
            </a:r>
            <a:r>
              <a:rPr lang="en-US" sz="2400" dirty="0" smtClean="0">
                <a:solidFill>
                  <a:srgbClr val="000000"/>
                </a:solidFill>
              </a:rPr>
              <a:t>), that drive the adoption of agricultural technologies at the first place.</a:t>
            </a:r>
          </a:p>
          <a:p>
            <a:pPr>
              <a:buFont typeface="Wingdings" charset="2"/>
              <a:buChar char="§"/>
            </a:pPr>
            <a:r>
              <a:rPr lang="en-US" sz="2400" dirty="0" smtClean="0">
                <a:solidFill>
                  <a:srgbClr val="000000"/>
                </a:solidFill>
              </a:rPr>
              <a:t>Studies have shown that farmers tend to reject program</a:t>
            </a:r>
            <a:r>
              <a:rPr lang="en-US" sz="2400" dirty="0" smtClean="0"/>
              <a:t>matic incentive or innovations and rather engage in other activities(e.g. environment, social, etc.)</a:t>
            </a:r>
          </a:p>
          <a:p>
            <a:pPr marL="0" indent="0">
              <a:buNone/>
            </a:pPr>
            <a:endParaRPr lang="en-US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endParaRPr lang="en-US" sz="1000" dirty="0"/>
          </a:p>
        </p:txBody>
      </p:sp>
      <p:sp>
        <p:nvSpPr>
          <p:cNvPr id="4" name="Rectangle 3"/>
          <p:cNvSpPr/>
          <p:nvPr/>
        </p:nvSpPr>
        <p:spPr>
          <a:xfrm>
            <a:off x="1" y="6255766"/>
            <a:ext cx="9144000" cy="602234"/>
          </a:xfrm>
          <a:prstGeom prst="rect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	             </a:t>
            </a:r>
            <a:r>
              <a:rPr lang="en-US" sz="1200" dirty="0" smtClean="0"/>
              <a:t>	      			            	</a:t>
            </a:r>
            <a:endParaRPr lang="en-US" sz="1200" dirty="0"/>
          </a:p>
        </p:txBody>
      </p:sp>
      <p:sp>
        <p:nvSpPr>
          <p:cNvPr id="5" name="Process 4"/>
          <p:cNvSpPr/>
          <p:nvPr/>
        </p:nvSpPr>
        <p:spPr>
          <a:xfrm>
            <a:off x="361663" y="6447883"/>
            <a:ext cx="1279524" cy="317509"/>
          </a:xfrm>
          <a:prstGeom prst="flowChartProcess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Introduction</a:t>
            </a:r>
            <a:endParaRPr lang="en-US" sz="1600" b="1" dirty="0"/>
          </a:p>
        </p:txBody>
      </p:sp>
      <p:sp>
        <p:nvSpPr>
          <p:cNvPr id="6" name="Process 5"/>
          <p:cNvSpPr/>
          <p:nvPr/>
        </p:nvSpPr>
        <p:spPr>
          <a:xfrm>
            <a:off x="1995679" y="6447883"/>
            <a:ext cx="1652555" cy="317509"/>
          </a:xfrm>
          <a:prstGeom prst="flowChartProcess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Conceptual framework</a:t>
            </a:r>
            <a:endParaRPr lang="en-US" sz="1100" dirty="0"/>
          </a:p>
        </p:txBody>
      </p:sp>
      <p:sp>
        <p:nvSpPr>
          <p:cNvPr id="7" name="Process 6"/>
          <p:cNvSpPr/>
          <p:nvPr/>
        </p:nvSpPr>
        <p:spPr>
          <a:xfrm>
            <a:off x="4037041" y="6447883"/>
            <a:ext cx="1575697" cy="317509"/>
          </a:xfrm>
          <a:prstGeom prst="flowChartProcess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Material and Methods</a:t>
            </a:r>
            <a:endParaRPr lang="en-US" sz="1100" dirty="0"/>
          </a:p>
        </p:txBody>
      </p:sp>
      <p:sp>
        <p:nvSpPr>
          <p:cNvPr id="8" name="Process 7"/>
          <p:cNvSpPr/>
          <p:nvPr/>
        </p:nvSpPr>
        <p:spPr>
          <a:xfrm>
            <a:off x="6079243" y="6447883"/>
            <a:ext cx="1343210" cy="317509"/>
          </a:xfrm>
          <a:prstGeom prst="flowChartProcess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Results</a:t>
            </a:r>
            <a:endParaRPr lang="en-US" sz="1100" dirty="0"/>
          </a:p>
        </p:txBody>
      </p:sp>
      <p:sp>
        <p:nvSpPr>
          <p:cNvPr id="9" name="Process 8"/>
          <p:cNvSpPr/>
          <p:nvPr/>
        </p:nvSpPr>
        <p:spPr>
          <a:xfrm>
            <a:off x="7707507" y="6447883"/>
            <a:ext cx="1150108" cy="317509"/>
          </a:xfrm>
          <a:prstGeom prst="flowChartProcess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Conclusion</a:t>
            </a:r>
            <a:endParaRPr lang="en-US" sz="1100" dirty="0"/>
          </a:p>
        </p:txBody>
      </p:sp>
      <p:pic>
        <p:nvPicPr>
          <p:cNvPr id="10" name="Picture 9" descr="AfricaRising_reportbanner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7523"/>
            <a:ext cx="9144000" cy="1284079"/>
          </a:xfrm>
          <a:prstGeom prst="rect">
            <a:avLst/>
          </a:prstGeom>
          <a:noFill/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169630" y="1069540"/>
            <a:ext cx="6416256" cy="568191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rebuchet MS"/>
                <a:cs typeface="Trebuchet MS"/>
              </a:rPr>
              <a:t>Introduction</a:t>
            </a:r>
            <a:endParaRPr lang="en-US" sz="2800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459031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1155"/>
            <a:ext cx="8229600" cy="3977348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§"/>
            </a:pPr>
            <a:r>
              <a:rPr lang="en-US" sz="2400" b="1" dirty="0" smtClean="0">
                <a:solidFill>
                  <a:srgbClr val="000000"/>
                </a:solidFill>
              </a:rPr>
              <a:t>Objectives of the study</a:t>
            </a:r>
          </a:p>
          <a:p>
            <a:pPr>
              <a:buFont typeface="Courier New"/>
              <a:buChar char="o"/>
            </a:pPr>
            <a:r>
              <a:rPr lang="en-US" sz="2400" dirty="0" smtClean="0">
                <a:solidFill>
                  <a:srgbClr val="000000"/>
                </a:solidFill>
              </a:rPr>
              <a:t>To identify the inherent motivations and impediments to the adoption of sustainable Intensification practices(SIPs)</a:t>
            </a:r>
          </a:p>
          <a:p>
            <a:pPr>
              <a:buFont typeface="Courier New"/>
              <a:buChar char="o"/>
            </a:pPr>
            <a:r>
              <a:rPr lang="en-US" sz="2400" dirty="0" smtClean="0">
                <a:solidFill>
                  <a:srgbClr val="000000"/>
                </a:solidFill>
              </a:rPr>
              <a:t>To explore how these motivations relate to the perceived impediments to the adoption of SIPs</a:t>
            </a:r>
          </a:p>
          <a:p>
            <a:pPr>
              <a:buFont typeface="Wingdings" charset="2"/>
              <a:buChar char="§"/>
            </a:pPr>
            <a:r>
              <a:rPr lang="en-US" sz="2400" b="1" dirty="0" smtClean="0">
                <a:solidFill>
                  <a:srgbClr val="000000"/>
                </a:solidFill>
              </a:rPr>
              <a:t>Hypothesis</a:t>
            </a:r>
          </a:p>
          <a:p>
            <a:pPr marL="0" indent="0">
              <a:buNone/>
            </a:pPr>
            <a:r>
              <a:rPr lang="en-US" sz="2400" dirty="0" smtClean="0"/>
              <a:t>    Farmers are motivated more by non-financial  benefits than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financial benefits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1000" dirty="0"/>
          </a:p>
        </p:txBody>
      </p:sp>
      <p:sp>
        <p:nvSpPr>
          <p:cNvPr id="4" name="Rectangle 3"/>
          <p:cNvSpPr/>
          <p:nvPr/>
        </p:nvSpPr>
        <p:spPr>
          <a:xfrm>
            <a:off x="1" y="6255766"/>
            <a:ext cx="9144000" cy="602234"/>
          </a:xfrm>
          <a:prstGeom prst="rect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	             </a:t>
            </a:r>
            <a:r>
              <a:rPr lang="en-US" sz="1200" dirty="0" smtClean="0"/>
              <a:t>	      			            	</a:t>
            </a:r>
            <a:endParaRPr lang="en-US" sz="1200" dirty="0"/>
          </a:p>
        </p:txBody>
      </p:sp>
      <p:sp>
        <p:nvSpPr>
          <p:cNvPr id="5" name="Process 4"/>
          <p:cNvSpPr/>
          <p:nvPr/>
        </p:nvSpPr>
        <p:spPr>
          <a:xfrm>
            <a:off x="361663" y="6447883"/>
            <a:ext cx="1279524" cy="317509"/>
          </a:xfrm>
          <a:prstGeom prst="flowChartProcess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Introduction</a:t>
            </a:r>
            <a:endParaRPr lang="en-US" sz="1600" b="1" dirty="0"/>
          </a:p>
        </p:txBody>
      </p:sp>
      <p:sp>
        <p:nvSpPr>
          <p:cNvPr id="6" name="Process 5"/>
          <p:cNvSpPr/>
          <p:nvPr/>
        </p:nvSpPr>
        <p:spPr>
          <a:xfrm>
            <a:off x="1995679" y="6447883"/>
            <a:ext cx="1652555" cy="317509"/>
          </a:xfrm>
          <a:prstGeom prst="flowChartProcess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Conceptual framework</a:t>
            </a:r>
            <a:endParaRPr lang="en-US" sz="1100" dirty="0"/>
          </a:p>
        </p:txBody>
      </p:sp>
      <p:sp>
        <p:nvSpPr>
          <p:cNvPr id="7" name="Process 6"/>
          <p:cNvSpPr/>
          <p:nvPr/>
        </p:nvSpPr>
        <p:spPr>
          <a:xfrm>
            <a:off x="4037041" y="6447883"/>
            <a:ext cx="1575697" cy="317509"/>
          </a:xfrm>
          <a:prstGeom prst="flowChartProcess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Material and Methods</a:t>
            </a:r>
            <a:endParaRPr lang="en-US" sz="1100" dirty="0"/>
          </a:p>
        </p:txBody>
      </p:sp>
      <p:sp>
        <p:nvSpPr>
          <p:cNvPr id="8" name="Process 7"/>
          <p:cNvSpPr/>
          <p:nvPr/>
        </p:nvSpPr>
        <p:spPr>
          <a:xfrm>
            <a:off x="6079243" y="6447883"/>
            <a:ext cx="1343210" cy="317509"/>
          </a:xfrm>
          <a:prstGeom prst="flowChartProcess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Results</a:t>
            </a:r>
            <a:endParaRPr lang="en-US" sz="1100" dirty="0"/>
          </a:p>
        </p:txBody>
      </p:sp>
      <p:sp>
        <p:nvSpPr>
          <p:cNvPr id="9" name="Process 8"/>
          <p:cNvSpPr/>
          <p:nvPr/>
        </p:nvSpPr>
        <p:spPr>
          <a:xfrm>
            <a:off x="7707507" y="6447883"/>
            <a:ext cx="1150108" cy="317509"/>
          </a:xfrm>
          <a:prstGeom prst="flowChartProcess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Conclusion</a:t>
            </a:r>
            <a:endParaRPr lang="en-US" sz="1100" dirty="0"/>
          </a:p>
        </p:txBody>
      </p:sp>
      <p:pic>
        <p:nvPicPr>
          <p:cNvPr id="13" name="Picture 12" descr="AfricaRising_reportbanner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7523"/>
            <a:ext cx="9144000" cy="128407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40184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" y="6255766"/>
            <a:ext cx="9144000" cy="602234"/>
          </a:xfrm>
          <a:prstGeom prst="rect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	             </a:t>
            </a:r>
            <a:r>
              <a:rPr lang="en-US" sz="1200" dirty="0" smtClean="0"/>
              <a:t>	      			            	</a:t>
            </a:r>
            <a:endParaRPr lang="en-US" sz="1200" dirty="0"/>
          </a:p>
        </p:txBody>
      </p:sp>
      <p:sp>
        <p:nvSpPr>
          <p:cNvPr id="5" name="Process 4"/>
          <p:cNvSpPr/>
          <p:nvPr/>
        </p:nvSpPr>
        <p:spPr>
          <a:xfrm>
            <a:off x="361663" y="6447883"/>
            <a:ext cx="1279524" cy="317509"/>
          </a:xfrm>
          <a:prstGeom prst="flowChartProcess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Introduction</a:t>
            </a:r>
            <a:endParaRPr lang="en-US" sz="1100" dirty="0"/>
          </a:p>
        </p:txBody>
      </p:sp>
      <p:sp>
        <p:nvSpPr>
          <p:cNvPr id="6" name="Process 5"/>
          <p:cNvSpPr/>
          <p:nvPr/>
        </p:nvSpPr>
        <p:spPr>
          <a:xfrm>
            <a:off x="1995679" y="6447883"/>
            <a:ext cx="1652555" cy="317509"/>
          </a:xfrm>
          <a:prstGeom prst="flowChartProcess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Conceptual framework</a:t>
            </a:r>
            <a:endParaRPr lang="en-US" sz="1100" dirty="0"/>
          </a:p>
        </p:txBody>
      </p:sp>
      <p:sp>
        <p:nvSpPr>
          <p:cNvPr id="7" name="Process 6"/>
          <p:cNvSpPr/>
          <p:nvPr/>
        </p:nvSpPr>
        <p:spPr>
          <a:xfrm>
            <a:off x="4037040" y="6447883"/>
            <a:ext cx="2462761" cy="317509"/>
          </a:xfrm>
          <a:prstGeom prst="flowChartProcess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Material and Methods</a:t>
            </a:r>
            <a:endParaRPr lang="en-US" sz="1600" b="1" dirty="0"/>
          </a:p>
        </p:txBody>
      </p:sp>
      <p:sp>
        <p:nvSpPr>
          <p:cNvPr id="8" name="Process 7"/>
          <p:cNvSpPr/>
          <p:nvPr/>
        </p:nvSpPr>
        <p:spPr>
          <a:xfrm>
            <a:off x="6381006" y="6447883"/>
            <a:ext cx="1343210" cy="317509"/>
          </a:xfrm>
          <a:prstGeom prst="flowChartProcess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Results</a:t>
            </a:r>
            <a:endParaRPr lang="en-US" sz="1100" dirty="0"/>
          </a:p>
        </p:txBody>
      </p:sp>
      <p:sp>
        <p:nvSpPr>
          <p:cNvPr id="9" name="Process 8"/>
          <p:cNvSpPr/>
          <p:nvPr/>
        </p:nvSpPr>
        <p:spPr>
          <a:xfrm>
            <a:off x="7707507" y="6447883"/>
            <a:ext cx="1150108" cy="317509"/>
          </a:xfrm>
          <a:prstGeom prst="flowChartProcess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Conclusion</a:t>
            </a:r>
            <a:endParaRPr lang="en-US" sz="1100" dirty="0"/>
          </a:p>
        </p:txBody>
      </p:sp>
      <p:pic>
        <p:nvPicPr>
          <p:cNvPr id="13" name="Picture 12" descr="AfricaRising_reportbanner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7523"/>
            <a:ext cx="9144000" cy="1284079"/>
          </a:xfrm>
          <a:prstGeom prst="rect">
            <a:avLst/>
          </a:prstGeom>
          <a:noFill/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629136" y="922460"/>
            <a:ext cx="5342222" cy="568191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					</a:t>
            </a:r>
            <a:r>
              <a:rPr lang="en-US" sz="2800" dirty="0" smtClean="0">
                <a:latin typeface="Trebuchet MS"/>
                <a:cs typeface="Trebuchet MS"/>
              </a:rPr>
              <a:t>Material and Methods</a:t>
            </a:r>
            <a:endParaRPr lang="en-US" sz="2800" dirty="0">
              <a:latin typeface="Trebuchet MS"/>
              <a:cs typeface="Trebuchet MS"/>
            </a:endParaRPr>
          </a:p>
        </p:txBody>
      </p:sp>
      <p:pic>
        <p:nvPicPr>
          <p:cNvPr id="11" name="Picture 10" descr="North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8106" y="1490651"/>
            <a:ext cx="5451910" cy="4024159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6199039" y="1871694"/>
            <a:ext cx="2658576" cy="299136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 smtClean="0"/>
              <a:t>Analytical approaches:</a:t>
            </a:r>
          </a:p>
          <a:p>
            <a:endParaRPr lang="en-US" b="1" dirty="0" smtClean="0"/>
          </a:p>
          <a:p>
            <a:pPr marL="342900" indent="-342900">
              <a:buAutoNum type="arabicPeriod"/>
            </a:pPr>
            <a:r>
              <a:rPr lang="en-US" dirty="0" smtClean="0"/>
              <a:t>Multivariate technique(Exploratory Factor Analysis )</a:t>
            </a:r>
          </a:p>
          <a:p>
            <a:pPr marL="342900" indent="-342900">
              <a:buAutoNum type="arabicPeriod"/>
            </a:pPr>
            <a:r>
              <a:rPr lang="en-US" dirty="0" smtClean="0"/>
              <a:t>Statistics (Spearman rank correlation, Mann-Whitney U test)</a:t>
            </a:r>
          </a:p>
          <a:p>
            <a:endParaRPr lang="en-US" dirty="0" smtClean="0"/>
          </a:p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28245" y="5514810"/>
            <a:ext cx="8506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study was centered on the adoption of three SIPs: 1</a:t>
            </a:r>
            <a:r>
              <a:rPr lang="en-US" i="1" dirty="0" smtClean="0"/>
              <a:t>) </a:t>
            </a:r>
            <a:r>
              <a:rPr lang="en-US" i="1" dirty="0" smtClean="0">
                <a:solidFill>
                  <a:srgbClr val="FF0000"/>
                </a:solidFill>
              </a:rPr>
              <a:t>Improved seeds</a:t>
            </a:r>
            <a:r>
              <a:rPr lang="en-US" dirty="0" smtClean="0"/>
              <a:t>; 2)</a:t>
            </a:r>
            <a:r>
              <a:rPr lang="en-US" i="1" dirty="0" smtClean="0">
                <a:solidFill>
                  <a:srgbClr val="FF0000"/>
                </a:solidFill>
              </a:rPr>
              <a:t>Cropping system strategie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, 3) </a:t>
            </a:r>
            <a:r>
              <a:rPr lang="en-US" i="1" dirty="0">
                <a:solidFill>
                  <a:srgbClr val="FF0000"/>
                </a:solidFill>
              </a:rPr>
              <a:t>T</a:t>
            </a:r>
            <a:r>
              <a:rPr lang="en-US" i="1" dirty="0" smtClean="0">
                <a:solidFill>
                  <a:srgbClr val="FF0000"/>
                </a:solidFill>
              </a:rPr>
              <a:t>he combination of the two practices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303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" y="6255766"/>
            <a:ext cx="9144000" cy="602234"/>
          </a:xfrm>
          <a:prstGeom prst="rect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	             </a:t>
            </a:r>
            <a:r>
              <a:rPr lang="en-US" sz="1200" dirty="0" smtClean="0"/>
              <a:t>	      			            	</a:t>
            </a:r>
            <a:endParaRPr lang="en-US" sz="1200" dirty="0"/>
          </a:p>
        </p:txBody>
      </p:sp>
      <p:sp>
        <p:nvSpPr>
          <p:cNvPr id="5" name="Process 4"/>
          <p:cNvSpPr/>
          <p:nvPr/>
        </p:nvSpPr>
        <p:spPr>
          <a:xfrm>
            <a:off x="361663" y="6447883"/>
            <a:ext cx="1279524" cy="317509"/>
          </a:xfrm>
          <a:prstGeom prst="flowChartProcess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Introduction</a:t>
            </a:r>
            <a:endParaRPr lang="en-US" sz="1100" dirty="0"/>
          </a:p>
        </p:txBody>
      </p:sp>
      <p:sp>
        <p:nvSpPr>
          <p:cNvPr id="6" name="Process 5"/>
          <p:cNvSpPr/>
          <p:nvPr/>
        </p:nvSpPr>
        <p:spPr>
          <a:xfrm>
            <a:off x="1995679" y="6447883"/>
            <a:ext cx="1652555" cy="317509"/>
          </a:xfrm>
          <a:prstGeom prst="flowChartProcess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Conceptual framework</a:t>
            </a:r>
            <a:endParaRPr lang="en-US" sz="1100" dirty="0"/>
          </a:p>
        </p:txBody>
      </p:sp>
      <p:sp>
        <p:nvSpPr>
          <p:cNvPr id="7" name="Process 6"/>
          <p:cNvSpPr/>
          <p:nvPr/>
        </p:nvSpPr>
        <p:spPr>
          <a:xfrm>
            <a:off x="4037041" y="6447883"/>
            <a:ext cx="1575697" cy="317509"/>
          </a:xfrm>
          <a:prstGeom prst="flowChartProcess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Material and Methods</a:t>
            </a:r>
            <a:endParaRPr lang="en-US" sz="1100" dirty="0"/>
          </a:p>
        </p:txBody>
      </p:sp>
      <p:sp>
        <p:nvSpPr>
          <p:cNvPr id="8" name="Process 7"/>
          <p:cNvSpPr/>
          <p:nvPr/>
        </p:nvSpPr>
        <p:spPr>
          <a:xfrm>
            <a:off x="5898277" y="6447883"/>
            <a:ext cx="1524176" cy="317509"/>
          </a:xfrm>
          <a:prstGeom prst="flowChartProcess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Results</a:t>
            </a:r>
            <a:endParaRPr lang="en-US" sz="1600" b="1" dirty="0"/>
          </a:p>
        </p:txBody>
      </p:sp>
      <p:sp>
        <p:nvSpPr>
          <p:cNvPr id="9" name="Process 8"/>
          <p:cNvSpPr/>
          <p:nvPr/>
        </p:nvSpPr>
        <p:spPr>
          <a:xfrm>
            <a:off x="7707507" y="6447883"/>
            <a:ext cx="1150108" cy="317509"/>
          </a:xfrm>
          <a:prstGeom prst="flowChartProcess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Conclusion</a:t>
            </a:r>
            <a:endParaRPr lang="en-US" sz="1100" dirty="0"/>
          </a:p>
        </p:txBody>
      </p:sp>
      <p:pic>
        <p:nvPicPr>
          <p:cNvPr id="13" name="Picture 12" descr="AfricaRising_reportbanner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7523"/>
            <a:ext cx="9144000" cy="1284079"/>
          </a:xfrm>
          <a:prstGeom prst="rect">
            <a:avLst/>
          </a:prstGeom>
          <a:noFill/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489641" y="828842"/>
            <a:ext cx="4765722" cy="284096"/>
          </a:xfrm>
        </p:spPr>
        <p:txBody>
          <a:bodyPr>
            <a:normAutofit fontScale="90000"/>
          </a:bodyPr>
          <a:lstStyle/>
          <a:p>
            <a:r>
              <a:rPr lang="en-US" sz="3100" dirty="0" smtClean="0"/>
              <a:t>Results</a:t>
            </a:r>
            <a:endParaRPr lang="en-US" sz="3100" dirty="0"/>
          </a:p>
        </p:txBody>
      </p:sp>
      <p:sp>
        <p:nvSpPr>
          <p:cNvPr id="21" name="TextBox 20"/>
          <p:cNvSpPr txBox="1"/>
          <p:nvPr/>
        </p:nvSpPr>
        <p:spPr>
          <a:xfrm>
            <a:off x="8421336" y="215578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5" name="Content Placeholder 1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749" r="-3749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06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" y="6255766"/>
            <a:ext cx="9144000" cy="602234"/>
          </a:xfrm>
          <a:prstGeom prst="rect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	             </a:t>
            </a:r>
            <a:r>
              <a:rPr lang="en-US" sz="1200" dirty="0" smtClean="0"/>
              <a:t>	      			            	</a:t>
            </a:r>
            <a:endParaRPr lang="en-US" sz="1200" dirty="0"/>
          </a:p>
        </p:txBody>
      </p:sp>
      <p:sp>
        <p:nvSpPr>
          <p:cNvPr id="5" name="Process 4"/>
          <p:cNvSpPr/>
          <p:nvPr/>
        </p:nvSpPr>
        <p:spPr>
          <a:xfrm>
            <a:off x="361663" y="6447883"/>
            <a:ext cx="1279524" cy="317509"/>
          </a:xfrm>
          <a:prstGeom prst="flowChartProcess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Introduction</a:t>
            </a:r>
            <a:endParaRPr lang="en-US" sz="1100" dirty="0"/>
          </a:p>
        </p:txBody>
      </p:sp>
      <p:sp>
        <p:nvSpPr>
          <p:cNvPr id="6" name="Process 5"/>
          <p:cNvSpPr/>
          <p:nvPr/>
        </p:nvSpPr>
        <p:spPr>
          <a:xfrm>
            <a:off x="1995679" y="6447883"/>
            <a:ext cx="1652555" cy="317509"/>
          </a:xfrm>
          <a:prstGeom prst="flowChartProcess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Conceptual framework</a:t>
            </a:r>
            <a:endParaRPr lang="en-US" sz="1100" dirty="0"/>
          </a:p>
        </p:txBody>
      </p:sp>
      <p:sp>
        <p:nvSpPr>
          <p:cNvPr id="7" name="Process 6"/>
          <p:cNvSpPr/>
          <p:nvPr/>
        </p:nvSpPr>
        <p:spPr>
          <a:xfrm>
            <a:off x="4037041" y="6447883"/>
            <a:ext cx="1575697" cy="317509"/>
          </a:xfrm>
          <a:prstGeom prst="flowChartProcess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Material and Methods</a:t>
            </a:r>
            <a:endParaRPr lang="en-US" sz="1100" dirty="0"/>
          </a:p>
        </p:txBody>
      </p:sp>
      <p:sp>
        <p:nvSpPr>
          <p:cNvPr id="8" name="Process 7"/>
          <p:cNvSpPr/>
          <p:nvPr/>
        </p:nvSpPr>
        <p:spPr>
          <a:xfrm>
            <a:off x="5898277" y="6447883"/>
            <a:ext cx="1524176" cy="317509"/>
          </a:xfrm>
          <a:prstGeom prst="flowChartProcess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Results</a:t>
            </a:r>
            <a:endParaRPr lang="en-US" sz="1600" b="1" dirty="0"/>
          </a:p>
        </p:txBody>
      </p:sp>
      <p:sp>
        <p:nvSpPr>
          <p:cNvPr id="9" name="Process 8"/>
          <p:cNvSpPr/>
          <p:nvPr/>
        </p:nvSpPr>
        <p:spPr>
          <a:xfrm>
            <a:off x="7707507" y="6447883"/>
            <a:ext cx="1150108" cy="317509"/>
          </a:xfrm>
          <a:prstGeom prst="flowChartProcess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Conclusion</a:t>
            </a:r>
            <a:endParaRPr lang="en-US" sz="1100" dirty="0"/>
          </a:p>
        </p:txBody>
      </p:sp>
      <p:pic>
        <p:nvPicPr>
          <p:cNvPr id="13" name="Picture 12" descr="AfricaRising_reportbanner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7523"/>
            <a:ext cx="9144000" cy="1284079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932358" y="1204070"/>
            <a:ext cx="208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Motivational drivers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8421336" y="215578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6" name="Content Placeholder 15" descr="nemot.png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61" r="-792"/>
          <a:stretch/>
        </p:blipFill>
        <p:spPr>
          <a:xfrm>
            <a:off x="835450" y="1573402"/>
            <a:ext cx="7225533" cy="4552761"/>
          </a:xfrm>
        </p:spPr>
      </p:pic>
    </p:spTree>
    <p:extLst>
      <p:ext uri="{BB962C8B-B14F-4D97-AF65-F5344CB8AC3E}">
        <p14:creationId xmlns:p14="http://schemas.microsoft.com/office/powerpoint/2010/main" val="282140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" y="6255766"/>
            <a:ext cx="9144000" cy="602234"/>
          </a:xfrm>
          <a:prstGeom prst="rect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	             </a:t>
            </a:r>
            <a:r>
              <a:rPr lang="en-US" sz="1200" dirty="0" smtClean="0"/>
              <a:t>	      			            	</a:t>
            </a:r>
            <a:endParaRPr lang="en-US" sz="1200" dirty="0"/>
          </a:p>
        </p:txBody>
      </p:sp>
      <p:sp>
        <p:nvSpPr>
          <p:cNvPr id="5" name="Process 4"/>
          <p:cNvSpPr/>
          <p:nvPr/>
        </p:nvSpPr>
        <p:spPr>
          <a:xfrm>
            <a:off x="361663" y="6447883"/>
            <a:ext cx="1279524" cy="317509"/>
          </a:xfrm>
          <a:prstGeom prst="flowChartProcess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Introduction</a:t>
            </a:r>
            <a:endParaRPr lang="en-US" sz="1100" dirty="0"/>
          </a:p>
        </p:txBody>
      </p:sp>
      <p:sp>
        <p:nvSpPr>
          <p:cNvPr id="6" name="Process 5"/>
          <p:cNvSpPr/>
          <p:nvPr/>
        </p:nvSpPr>
        <p:spPr>
          <a:xfrm>
            <a:off x="1995679" y="6447883"/>
            <a:ext cx="1652555" cy="317509"/>
          </a:xfrm>
          <a:prstGeom prst="flowChartProcess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Conceptual framework</a:t>
            </a:r>
            <a:endParaRPr lang="en-US" sz="1100" dirty="0"/>
          </a:p>
        </p:txBody>
      </p:sp>
      <p:sp>
        <p:nvSpPr>
          <p:cNvPr id="7" name="Process 6"/>
          <p:cNvSpPr/>
          <p:nvPr/>
        </p:nvSpPr>
        <p:spPr>
          <a:xfrm>
            <a:off x="4037041" y="6447883"/>
            <a:ext cx="1575697" cy="317509"/>
          </a:xfrm>
          <a:prstGeom prst="flowChartProcess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Material and Methods</a:t>
            </a:r>
            <a:endParaRPr lang="en-US" sz="1100" dirty="0"/>
          </a:p>
        </p:txBody>
      </p:sp>
      <p:sp>
        <p:nvSpPr>
          <p:cNvPr id="8" name="Process 7"/>
          <p:cNvSpPr/>
          <p:nvPr/>
        </p:nvSpPr>
        <p:spPr>
          <a:xfrm>
            <a:off x="6079243" y="6447883"/>
            <a:ext cx="1343210" cy="317509"/>
          </a:xfrm>
          <a:prstGeom prst="flowChartProcess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Results</a:t>
            </a:r>
            <a:endParaRPr lang="en-US" sz="1600" b="1" dirty="0"/>
          </a:p>
        </p:txBody>
      </p:sp>
      <p:sp>
        <p:nvSpPr>
          <p:cNvPr id="9" name="Process 8"/>
          <p:cNvSpPr/>
          <p:nvPr/>
        </p:nvSpPr>
        <p:spPr>
          <a:xfrm>
            <a:off x="7707507" y="6447883"/>
            <a:ext cx="1150108" cy="317509"/>
          </a:xfrm>
          <a:prstGeom prst="flowChartProcess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Conclusion</a:t>
            </a:r>
            <a:endParaRPr lang="en-US" sz="1100" dirty="0"/>
          </a:p>
        </p:txBody>
      </p:sp>
      <p:pic>
        <p:nvPicPr>
          <p:cNvPr id="13" name="Picture 12" descr="AfricaRising_reportbanner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7523"/>
            <a:ext cx="9144000" cy="1284079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641187" y="1206556"/>
            <a:ext cx="2574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Perceived impediments</a:t>
            </a:r>
            <a:endParaRPr lang="en-US" dirty="0"/>
          </a:p>
        </p:txBody>
      </p:sp>
      <p:pic>
        <p:nvPicPr>
          <p:cNvPr id="10" name="Content Placeholder 9" descr="necost.png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101" r="-55"/>
          <a:stretch/>
        </p:blipFill>
        <p:spPr>
          <a:xfrm>
            <a:off x="634942" y="1575888"/>
            <a:ext cx="7372143" cy="4550276"/>
          </a:xfrm>
        </p:spPr>
      </p:pic>
    </p:spTree>
    <p:extLst>
      <p:ext uri="{BB962C8B-B14F-4D97-AF65-F5344CB8AC3E}">
        <p14:creationId xmlns:p14="http://schemas.microsoft.com/office/powerpoint/2010/main" val="2962605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" y="6255766"/>
            <a:ext cx="9144000" cy="602234"/>
          </a:xfrm>
          <a:prstGeom prst="rect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	             </a:t>
            </a:r>
            <a:r>
              <a:rPr lang="en-US" sz="1200" dirty="0" smtClean="0"/>
              <a:t>	      			            	</a:t>
            </a:r>
            <a:endParaRPr lang="en-US" sz="1200" dirty="0"/>
          </a:p>
        </p:txBody>
      </p:sp>
      <p:sp>
        <p:nvSpPr>
          <p:cNvPr id="5" name="Process 4"/>
          <p:cNvSpPr/>
          <p:nvPr/>
        </p:nvSpPr>
        <p:spPr>
          <a:xfrm>
            <a:off x="361663" y="6447883"/>
            <a:ext cx="1279524" cy="317509"/>
          </a:xfrm>
          <a:prstGeom prst="flowChartProcess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Introduction</a:t>
            </a:r>
            <a:endParaRPr lang="en-US" sz="1100" dirty="0"/>
          </a:p>
        </p:txBody>
      </p:sp>
      <p:sp>
        <p:nvSpPr>
          <p:cNvPr id="6" name="Process 5"/>
          <p:cNvSpPr/>
          <p:nvPr/>
        </p:nvSpPr>
        <p:spPr>
          <a:xfrm>
            <a:off x="1995679" y="6447883"/>
            <a:ext cx="1652555" cy="317509"/>
          </a:xfrm>
          <a:prstGeom prst="flowChartProcess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Conceptual framework</a:t>
            </a:r>
            <a:endParaRPr lang="en-US" sz="1100" dirty="0"/>
          </a:p>
        </p:txBody>
      </p:sp>
      <p:sp>
        <p:nvSpPr>
          <p:cNvPr id="7" name="Process 6"/>
          <p:cNvSpPr/>
          <p:nvPr/>
        </p:nvSpPr>
        <p:spPr>
          <a:xfrm>
            <a:off x="4037041" y="6447883"/>
            <a:ext cx="1575697" cy="317509"/>
          </a:xfrm>
          <a:prstGeom prst="flowChartProcess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Material and Methods</a:t>
            </a:r>
            <a:endParaRPr lang="en-US" sz="1100" dirty="0"/>
          </a:p>
        </p:txBody>
      </p:sp>
      <p:sp>
        <p:nvSpPr>
          <p:cNvPr id="8" name="Process 7"/>
          <p:cNvSpPr/>
          <p:nvPr/>
        </p:nvSpPr>
        <p:spPr>
          <a:xfrm>
            <a:off x="6079243" y="6447883"/>
            <a:ext cx="1343210" cy="317509"/>
          </a:xfrm>
          <a:prstGeom prst="flowChartProcess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Results</a:t>
            </a:r>
            <a:endParaRPr lang="en-US" sz="1600" b="1" dirty="0"/>
          </a:p>
        </p:txBody>
      </p:sp>
      <p:sp>
        <p:nvSpPr>
          <p:cNvPr id="9" name="Process 8"/>
          <p:cNvSpPr/>
          <p:nvPr/>
        </p:nvSpPr>
        <p:spPr>
          <a:xfrm>
            <a:off x="7707507" y="6447883"/>
            <a:ext cx="1150108" cy="317509"/>
          </a:xfrm>
          <a:prstGeom prst="flowChartProcess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Conclusion</a:t>
            </a:r>
            <a:endParaRPr lang="en-US" sz="1100" dirty="0"/>
          </a:p>
        </p:txBody>
      </p:sp>
      <p:pic>
        <p:nvPicPr>
          <p:cNvPr id="13" name="Picture 12" descr="AfricaRising_reportbanner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7523"/>
            <a:ext cx="9144000" cy="1284079"/>
          </a:xfrm>
          <a:prstGeom prst="rect">
            <a:avLst/>
          </a:prstGeom>
          <a:noFill/>
        </p:spPr>
      </p:pic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5081865"/>
              </p:ext>
            </p:extLst>
          </p:nvPr>
        </p:nvGraphicFramePr>
        <p:xfrm>
          <a:off x="457199" y="2285372"/>
          <a:ext cx="7947427" cy="2845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3612"/>
                <a:gridCol w="1697582"/>
                <a:gridCol w="2255715"/>
                <a:gridCol w="1520518"/>
              </a:tblGrid>
              <a:tr h="512608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Motivational</a:t>
                      </a:r>
                      <a:r>
                        <a:rPr lang="en-US" baseline="0" dirty="0" smtClean="0"/>
                        <a:t> factors</a:t>
                      </a:r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dirty="0" smtClean="0"/>
                        <a:t>Impeding</a:t>
                      </a:r>
                      <a:r>
                        <a:rPr lang="en-US" baseline="0" dirty="0" smtClean="0"/>
                        <a:t> factors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94642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Uncertainty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Lack of social support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Resource</a:t>
                      </a:r>
                    </a:p>
                    <a:p>
                      <a:r>
                        <a:rPr lang="en-US" dirty="0" smtClean="0"/>
                        <a:t>constraint</a:t>
                      </a:r>
                      <a:endParaRPr lang="en-US" dirty="0"/>
                    </a:p>
                  </a:txBody>
                  <a:tcPr/>
                </a:tc>
              </a:tr>
              <a:tr h="512608">
                <a:tc>
                  <a:txBody>
                    <a:bodyPr/>
                    <a:lstStyle/>
                    <a:p>
                      <a:r>
                        <a:rPr lang="en-US" dirty="0" smtClean="0"/>
                        <a:t>Eco-satisfaction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0.16***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0.12*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12608">
                <a:tc>
                  <a:txBody>
                    <a:bodyPr/>
                    <a:lstStyle/>
                    <a:p>
                      <a:r>
                        <a:rPr lang="en-US" dirty="0" smtClean="0"/>
                        <a:t>Eco-diversity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-0.18***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-0.12**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-0.21***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12608">
                <a:tc>
                  <a:txBody>
                    <a:bodyPr/>
                    <a:lstStyle/>
                    <a:p>
                      <a:r>
                        <a:rPr lang="en-US" dirty="0" smtClean="0"/>
                        <a:t>Eco-efficiency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61663" y="1487328"/>
            <a:ext cx="80429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§"/>
            </a:pPr>
            <a:r>
              <a:rPr lang="en-US" sz="2000" b="1" dirty="0" smtClean="0"/>
              <a:t>Relationship between motivations and perceived impediments to the </a:t>
            </a:r>
          </a:p>
          <a:p>
            <a:r>
              <a:rPr lang="en-US" sz="2000" b="1" dirty="0" smtClean="0"/>
              <a:t>      adoption of SIPS(combined regions)</a:t>
            </a:r>
          </a:p>
          <a:p>
            <a:endParaRPr lang="en-US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06375" y="5280009"/>
            <a:ext cx="6083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***,**,and * denote statistical significance at 1%, 5%, and 10%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068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7556</TotalTime>
  <Words>576</Words>
  <Application>Microsoft Office PowerPoint</Application>
  <PresentationFormat>On-screen Show (4:3)</PresentationFormat>
  <Paragraphs>174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Inherent motivations and impediments to the adoption of innovative practices and technologies by farmers: An empirical analysis from northern Ghana</vt:lpstr>
      <vt:lpstr>Outline</vt:lpstr>
      <vt:lpstr>Introduction</vt:lpstr>
      <vt:lpstr>PowerPoint Presentation</vt:lpstr>
      <vt:lpstr>     Material and Methods</vt:lpstr>
      <vt:lpstr>Results</vt:lpstr>
      <vt:lpstr>PowerPoint Presentation</vt:lpstr>
      <vt:lpstr>PowerPoint Presentation</vt:lpstr>
      <vt:lpstr>PowerPoint Presentation</vt:lpstr>
      <vt:lpstr>PowerPoint Presentation</vt:lpstr>
      <vt:lpstr>Conclusion</vt:lpstr>
      <vt:lpstr>Thank you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Inherent motivations and impediments to the adoption of innovative practices and technologies by farmers: An empirical analysis from northern Ghana</dc:title>
  <dc:creator>APPLE</dc:creator>
  <cp:lastModifiedBy>Odhong, Jonathan (IITA)</cp:lastModifiedBy>
  <cp:revision>61</cp:revision>
  <dcterms:created xsi:type="dcterms:W3CDTF">2016-12-06T02:23:36Z</dcterms:created>
  <dcterms:modified xsi:type="dcterms:W3CDTF">2016-12-14T07:54:43Z</dcterms:modified>
</cp:coreProperties>
</file>